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9" r:id="rId3"/>
    <p:sldId id="261" r:id="rId4"/>
    <p:sldId id="263" r:id="rId5"/>
    <p:sldId id="264" r:id="rId6"/>
    <p:sldId id="265" r:id="rId7"/>
    <p:sldId id="267" r:id="rId8"/>
    <p:sldId id="268" r:id="rId9"/>
    <p:sldId id="270" r:id="rId10"/>
    <p:sldId id="269" r:id="rId11"/>
    <p:sldId id="271" r:id="rId12"/>
    <p:sldId id="272" r:id="rId13"/>
    <p:sldId id="273" r:id="rId14"/>
    <p:sldId id="274" r:id="rId15"/>
    <p:sldId id="275" r:id="rId16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76" d="100"/>
          <a:sy n="76" d="100"/>
        </p:scale>
        <p:origin x="-1642" y="-24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31F7B-91EB-4F0A-91B7-298096F5A1E1}" type="datetimeFigureOut">
              <a:rPr lang="he-IL" smtClean="0"/>
              <a:pPr/>
              <a:t>כ"ט/חשון/תשפ"א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C5E86-D158-460D-8184-487D71E2E1E8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31F7B-91EB-4F0A-91B7-298096F5A1E1}" type="datetimeFigureOut">
              <a:rPr lang="he-IL" smtClean="0"/>
              <a:pPr/>
              <a:t>כ"ט/חשון/תשפ"א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C5E86-D158-460D-8184-487D71E2E1E8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31F7B-91EB-4F0A-91B7-298096F5A1E1}" type="datetimeFigureOut">
              <a:rPr lang="he-IL" smtClean="0"/>
              <a:pPr/>
              <a:t>כ"ט/חשון/תשפ"א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C5E86-D158-460D-8184-487D71E2E1E8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31F7B-91EB-4F0A-91B7-298096F5A1E1}" type="datetimeFigureOut">
              <a:rPr lang="he-IL" smtClean="0"/>
              <a:pPr/>
              <a:t>כ"ט/חשון/תשפ"א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C5E86-D158-460D-8184-487D71E2E1E8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31F7B-91EB-4F0A-91B7-298096F5A1E1}" type="datetimeFigureOut">
              <a:rPr lang="he-IL" smtClean="0"/>
              <a:pPr/>
              <a:t>כ"ט/חשון/תשפ"א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C5E86-D158-460D-8184-487D71E2E1E8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31F7B-91EB-4F0A-91B7-298096F5A1E1}" type="datetimeFigureOut">
              <a:rPr lang="he-IL" smtClean="0"/>
              <a:pPr/>
              <a:t>כ"ט/חשון/תשפ"א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C5E86-D158-460D-8184-487D71E2E1E8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31F7B-91EB-4F0A-91B7-298096F5A1E1}" type="datetimeFigureOut">
              <a:rPr lang="he-IL" smtClean="0"/>
              <a:pPr/>
              <a:t>כ"ט/חשון/תשפ"א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C5E86-D158-460D-8184-487D71E2E1E8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31F7B-91EB-4F0A-91B7-298096F5A1E1}" type="datetimeFigureOut">
              <a:rPr lang="he-IL" smtClean="0"/>
              <a:pPr/>
              <a:t>כ"ט/חשון/תשפ"א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C5E86-D158-460D-8184-487D71E2E1E8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31F7B-91EB-4F0A-91B7-298096F5A1E1}" type="datetimeFigureOut">
              <a:rPr lang="he-IL" smtClean="0"/>
              <a:pPr/>
              <a:t>כ"ט/חשון/תשפ"א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C5E86-D158-460D-8184-487D71E2E1E8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31F7B-91EB-4F0A-91B7-298096F5A1E1}" type="datetimeFigureOut">
              <a:rPr lang="he-IL" smtClean="0"/>
              <a:pPr/>
              <a:t>כ"ט/חשון/תשפ"א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C5E86-D158-460D-8184-487D71E2E1E8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31F7B-91EB-4F0A-91B7-298096F5A1E1}" type="datetimeFigureOut">
              <a:rPr lang="he-IL" smtClean="0"/>
              <a:pPr/>
              <a:t>כ"ט/חשון/תשפ"א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C5E86-D158-460D-8184-487D71E2E1E8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331F7B-91EB-4F0A-91B7-298096F5A1E1}" type="datetimeFigureOut">
              <a:rPr lang="he-IL" smtClean="0"/>
              <a:pPr/>
              <a:t>כ"ט/חשון/תשפ"א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C5E86-D158-460D-8184-487D71E2E1E8}" type="slidenum">
              <a:rPr lang="he-IL" smtClean="0"/>
              <a:pPr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google.co.il/imgres?imgurl=http://www.alarab.co.il/pics/1/mazrha1367a.jpg&amp;imgrefurl=http://www.alarab.net/view.php?sel=00016131&amp;usg=__5V7kPboYoMpElbEQZrd3BI3XfW4=&amp;h=303&amp;w=404&amp;sz=25&amp;hl=iw&amp;start=143&amp;zoom=1&amp;um=1&amp;itbs=1&amp;tbnid=g8kIoE9wnqRbvM:&amp;tbnh=93&amp;tbnw=124&amp;prev=/images?q=%D9%82%D9%88%D9%82+%D8%A7%D9%84%D8%B7%D9%81%D9%84&amp;start=126&amp;um=1&amp;hl=iw&amp;sa=N&amp;rlz=1R2ADSA_enIL383&amp;ndsp=18&amp;tbs=isch: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4.bp.blogspot.com/-6CpJgIxzCPc/T8n4rFs6gbI/AAAAAAAABww/ZQwke0XEHU8/s1600/0kids_da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9" y="1628800"/>
            <a:ext cx="2195736" cy="2448272"/>
          </a:xfrm>
          <a:prstGeom prst="rect">
            <a:avLst/>
          </a:prstGeom>
          <a:noFill/>
        </p:spPr>
      </p:pic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253832" y="116632"/>
            <a:ext cx="8604448" cy="1000132"/>
          </a:xfrm>
        </p:spPr>
        <p:txBody>
          <a:bodyPr>
            <a:normAutofit fontScale="90000"/>
          </a:bodyPr>
          <a:lstStyle/>
          <a:p>
            <a:r>
              <a:rPr lang="ar-SA" sz="3600" b="1" dirty="0" smtClean="0"/>
              <a:t>مدرسة الغزالي الابتدائية على اسم الشيخ أحمد </a:t>
            </a:r>
            <a:r>
              <a:rPr lang="ar-SA" sz="3600" b="1" dirty="0" err="1" smtClean="0"/>
              <a:t>الطوري</a:t>
            </a:r>
            <a:r>
              <a:rPr lang="ar-SA" sz="3600" b="1" dirty="0" smtClean="0"/>
              <a:t> -رهط</a:t>
            </a:r>
            <a:endParaRPr lang="he-IL" sz="3600" b="1" dirty="0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763688" y="1534753"/>
            <a:ext cx="6400800" cy="3500462"/>
          </a:xfrm>
        </p:spPr>
        <p:txBody>
          <a:bodyPr>
            <a:normAutofit/>
          </a:bodyPr>
          <a:lstStyle/>
          <a:p>
            <a:r>
              <a:rPr lang="ar-SA" sz="71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وثيقة حقوق الطفل</a:t>
            </a:r>
          </a:p>
          <a:p>
            <a:endParaRPr lang="ar-SA" dirty="0">
              <a:solidFill>
                <a:schemeClr val="tx1"/>
              </a:solidFill>
            </a:endParaRPr>
          </a:p>
          <a:p>
            <a:r>
              <a:rPr lang="ar-SA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إعداد مركزة التربية الاجتماعية:</a:t>
            </a:r>
          </a:p>
          <a:p>
            <a:r>
              <a:rPr lang="ar-SA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بدر </a:t>
            </a:r>
            <a:r>
              <a:rPr lang="ar-SA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زيادنه</a:t>
            </a:r>
            <a:endParaRPr lang="ar-SA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458" name="Picture 2" descr="http://www.atfalna.co.il/my_documents/oldp/rights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536" y="4797152"/>
            <a:ext cx="8215370" cy="190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199" y="44624"/>
            <a:ext cx="8240905" cy="85496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ar-JO" dirty="0" smtClean="0"/>
              <a:t>أهَمُّ ما جاء في اتِّفاقِيَّة حقوق الطِّفل</a:t>
            </a:r>
            <a:endParaRPr lang="he-IL" dirty="0"/>
          </a:p>
        </p:txBody>
      </p:sp>
      <p:sp>
        <p:nvSpPr>
          <p:cNvPr id="4" name="TextBox 3"/>
          <p:cNvSpPr txBox="1"/>
          <p:nvPr/>
        </p:nvSpPr>
        <p:spPr>
          <a:xfrm>
            <a:off x="500034" y="1357298"/>
            <a:ext cx="473206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285750" indent="-285750" algn="ctr">
              <a:buFont typeface="Arial" pitchFamily="34" charset="0"/>
              <a:buChar char="•"/>
            </a:pPr>
            <a:endParaRPr lang="he-IL" sz="4000" b="1" dirty="0">
              <a:latin typeface="Traditional Arabic" pitchFamily="18" charset="-78"/>
            </a:endParaRPr>
          </a:p>
        </p:txBody>
      </p:sp>
      <p:sp>
        <p:nvSpPr>
          <p:cNvPr id="9" name="מלבן 8"/>
          <p:cNvSpPr/>
          <p:nvPr/>
        </p:nvSpPr>
        <p:spPr>
          <a:xfrm>
            <a:off x="321886" y="1285860"/>
            <a:ext cx="81307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JO" sz="4000" b="1" dirty="0" smtClean="0">
                <a:latin typeface="Traditional Arabic" pitchFamily="18" charset="-78"/>
                <a:cs typeface="+mj-cs"/>
              </a:rPr>
              <a:t>للأطفال الحقُّ في الحصول على التَّعليمِ المّجّانِيّ.</a:t>
            </a:r>
            <a:endParaRPr lang="he-IL" sz="4000" b="1" dirty="0">
              <a:latin typeface="Traditional Arabic" pitchFamily="18" charset="-78"/>
              <a:cs typeface="+mj-cs"/>
            </a:endParaRPr>
          </a:p>
        </p:txBody>
      </p:sp>
      <p:sp>
        <p:nvSpPr>
          <p:cNvPr id="26626" name="AutoShape 2" descr="نتيجة بحث الصور عن اطفال يتعلمون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pic>
        <p:nvPicPr>
          <p:cNvPr id="26628" name="Picture 4" descr="http://madarisna.info/home/wp-content/uploads/2013/10/352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214554"/>
            <a:ext cx="7262830" cy="43577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74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199" y="44624"/>
            <a:ext cx="8240905" cy="85496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ar-JO" dirty="0" smtClean="0"/>
              <a:t>أهَمُّ ما جاء في اتِّفاقِيَّة حقوق الطِّفل</a:t>
            </a:r>
            <a:endParaRPr lang="he-IL" dirty="0"/>
          </a:p>
        </p:txBody>
      </p:sp>
      <p:sp>
        <p:nvSpPr>
          <p:cNvPr id="4" name="TextBox 3"/>
          <p:cNvSpPr txBox="1"/>
          <p:nvPr/>
        </p:nvSpPr>
        <p:spPr>
          <a:xfrm>
            <a:off x="500034" y="1357298"/>
            <a:ext cx="473206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285750" indent="-285750" algn="ctr">
              <a:buFont typeface="Arial" pitchFamily="34" charset="0"/>
              <a:buChar char="•"/>
            </a:pPr>
            <a:endParaRPr lang="he-IL" sz="4000" b="1" dirty="0">
              <a:latin typeface="Traditional Arabic" pitchFamily="18" charset="-78"/>
            </a:endParaRPr>
          </a:p>
        </p:txBody>
      </p:sp>
      <p:sp>
        <p:nvSpPr>
          <p:cNvPr id="5" name="מלבן 4"/>
          <p:cNvSpPr/>
          <p:nvPr/>
        </p:nvSpPr>
        <p:spPr>
          <a:xfrm>
            <a:off x="364054" y="1396228"/>
            <a:ext cx="85122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JO" sz="3600" b="1" dirty="0" smtClean="0">
                <a:latin typeface="Traditional Arabic" pitchFamily="18" charset="-78"/>
                <a:cs typeface="+mj-cs"/>
              </a:rPr>
              <a:t>للأطفال الحقُّ في الْحِفاظِ عَلى سَلامَتِهِمْ وَفي عَدَمِ إِهْمالِهِمِ.</a:t>
            </a:r>
            <a:endParaRPr lang="he-IL" sz="3600" b="1" dirty="0">
              <a:latin typeface="Traditional Arabic" pitchFamily="18" charset="-78"/>
              <a:cs typeface="+mj-cs"/>
            </a:endParaRPr>
          </a:p>
        </p:txBody>
      </p:sp>
      <p:pic>
        <p:nvPicPr>
          <p:cNvPr id="27650" name="Picture 2" descr="http://www.safety4arab.com/site/wp-content/uploads/child-safet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3608" y="2786058"/>
            <a:ext cx="6786610" cy="32861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74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199" y="44624"/>
            <a:ext cx="8240905" cy="85496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ar-JO" dirty="0" smtClean="0"/>
              <a:t>أهَمُّ ما جاء في اتِّفاقِيَّة حقوق الطِّفل</a:t>
            </a:r>
            <a:endParaRPr lang="he-IL" dirty="0"/>
          </a:p>
        </p:txBody>
      </p:sp>
      <p:sp>
        <p:nvSpPr>
          <p:cNvPr id="4" name="TextBox 3"/>
          <p:cNvSpPr txBox="1"/>
          <p:nvPr/>
        </p:nvSpPr>
        <p:spPr>
          <a:xfrm>
            <a:off x="500034" y="1357298"/>
            <a:ext cx="473206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285750" indent="-285750" algn="ctr">
              <a:buFont typeface="Arial" pitchFamily="34" charset="0"/>
              <a:buChar char="•"/>
            </a:pPr>
            <a:endParaRPr lang="he-IL" sz="4000" b="1" dirty="0">
              <a:latin typeface="Traditional Arabic" pitchFamily="18" charset="-78"/>
            </a:endParaRPr>
          </a:p>
        </p:txBody>
      </p:sp>
      <p:sp>
        <p:nvSpPr>
          <p:cNvPr id="5" name="מלבן 4"/>
          <p:cNvSpPr/>
          <p:nvPr/>
        </p:nvSpPr>
        <p:spPr>
          <a:xfrm>
            <a:off x="961801" y="1357298"/>
            <a:ext cx="832311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4400" b="1" dirty="0" smtClean="0">
                <a:latin typeface="Traditional Arabic" pitchFamily="18" charset="-78"/>
                <a:cs typeface="+mj-cs"/>
              </a:rPr>
              <a:t>      </a:t>
            </a:r>
            <a:r>
              <a:rPr lang="ar-JO" sz="4400" b="1" dirty="0" smtClean="0">
                <a:latin typeface="Traditional Arabic" pitchFamily="18" charset="-78"/>
                <a:cs typeface="+mj-cs"/>
              </a:rPr>
              <a:t>لا يَجوزُ اسْتِخدامُ الأطفالِ في سوقِ الْعَملِ.</a:t>
            </a:r>
            <a:endParaRPr lang="he-IL" sz="4400" b="1" dirty="0">
              <a:latin typeface="Traditional Arabic" pitchFamily="18" charset="-78"/>
              <a:cs typeface="+mj-cs"/>
            </a:endParaRPr>
          </a:p>
        </p:txBody>
      </p:sp>
      <p:pic>
        <p:nvPicPr>
          <p:cNvPr id="28674" name="Picture 2" descr="https://encrypted-tbn0.gstatic.com/images?q=tbn:ANd9GcSuaShIR2IRRU1Ivgy3BAeH-f3sdT8lyNnrmAY-mtWuVN70tguz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496"/>
            <a:ext cx="3357586" cy="3687070"/>
          </a:xfrm>
          <a:prstGeom prst="rect">
            <a:avLst/>
          </a:prstGeom>
          <a:noFill/>
        </p:spPr>
      </p:pic>
      <p:pic>
        <p:nvPicPr>
          <p:cNvPr id="28676" name="Picture 4" descr="http://www.eljadida24.ma/ar/uploads/1318482917.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2714620"/>
            <a:ext cx="4400550" cy="3643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74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199" y="44624"/>
            <a:ext cx="8240905" cy="85496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ar-JO" dirty="0" smtClean="0"/>
              <a:t>أهَمُّ ما جاء في اتِّفاقِيَّة حقوق الطِّفل</a:t>
            </a:r>
            <a:endParaRPr lang="he-IL" dirty="0"/>
          </a:p>
        </p:txBody>
      </p:sp>
      <p:sp>
        <p:nvSpPr>
          <p:cNvPr id="4" name="TextBox 3"/>
          <p:cNvSpPr txBox="1"/>
          <p:nvPr/>
        </p:nvSpPr>
        <p:spPr>
          <a:xfrm>
            <a:off x="500034" y="1357298"/>
            <a:ext cx="473206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285750" indent="-285750" algn="ctr">
              <a:buFont typeface="Arial" pitchFamily="34" charset="0"/>
              <a:buChar char="•"/>
            </a:pPr>
            <a:endParaRPr lang="he-IL" sz="4000" b="1" dirty="0">
              <a:latin typeface="Traditional Arabic" pitchFamily="18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7224" y="1214422"/>
            <a:ext cx="8113502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>
                <a:latin typeface="Traditional Arabic" pitchFamily="18" charset="-78"/>
                <a:cs typeface="+mj-cs"/>
              </a:rPr>
              <a:t>  </a:t>
            </a:r>
            <a:r>
              <a:rPr lang="ar-JO" sz="3600" b="1" dirty="0" smtClean="0">
                <a:latin typeface="Traditional Arabic" pitchFamily="18" charset="-78"/>
                <a:cs typeface="+mj-cs"/>
              </a:rPr>
              <a:t>يَنبَغي السّماحُ للأطفال بِاستِخدامِ لُغَتِهِمْ، وَمُمارَسَةَ شَعائِرِهِمِ الدّينيَّةِ وعاداتِهِم الاجتماعيَّةِ.</a:t>
            </a:r>
            <a:endParaRPr lang="he-IL" sz="3600" b="1" dirty="0">
              <a:latin typeface="Traditional Arabic" pitchFamily="18" charset="-78"/>
              <a:cs typeface="+mj-cs"/>
            </a:endParaRPr>
          </a:p>
        </p:txBody>
      </p:sp>
      <p:pic>
        <p:nvPicPr>
          <p:cNvPr id="29698" name="Picture 2" descr="http://www.awda-dawa.com/App/Upload/articles/348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720" y="2924944"/>
            <a:ext cx="5500706" cy="34290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74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199" y="44624"/>
            <a:ext cx="8240905" cy="85496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ar-JO" dirty="0" smtClean="0"/>
              <a:t>أهَمُّ ما جاء في اتِّفاقِيَّة حقوق الطِّفل</a:t>
            </a:r>
            <a:endParaRPr lang="he-IL" dirty="0"/>
          </a:p>
        </p:txBody>
      </p:sp>
      <p:sp>
        <p:nvSpPr>
          <p:cNvPr id="4" name="TextBox 3"/>
          <p:cNvSpPr txBox="1"/>
          <p:nvPr/>
        </p:nvSpPr>
        <p:spPr>
          <a:xfrm>
            <a:off x="500034" y="1357298"/>
            <a:ext cx="473206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285750" indent="-285750" algn="ctr">
              <a:buFont typeface="Arial" pitchFamily="34" charset="0"/>
              <a:buChar char="•"/>
            </a:pPr>
            <a:endParaRPr lang="he-IL" sz="4000" b="1" dirty="0">
              <a:latin typeface="Traditional Arabic" pitchFamily="18" charset="-78"/>
            </a:endParaRPr>
          </a:p>
        </p:txBody>
      </p:sp>
      <p:sp>
        <p:nvSpPr>
          <p:cNvPr id="5" name="מלבן 4"/>
          <p:cNvSpPr/>
          <p:nvPr/>
        </p:nvSpPr>
        <p:spPr>
          <a:xfrm>
            <a:off x="1380567" y="1142984"/>
            <a:ext cx="661270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JO" sz="4400" b="1" dirty="0" smtClean="0">
                <a:latin typeface="Traditional Arabic" pitchFamily="18" charset="-78"/>
                <a:cs typeface="+mj-cs"/>
              </a:rPr>
              <a:t>للأطفال الحقُّ في التَّعبيرِ عَنْ آرائِهِمْ.</a:t>
            </a:r>
            <a:endParaRPr lang="he-IL" sz="4400" b="1" dirty="0">
              <a:latin typeface="Traditional Arabic" pitchFamily="18" charset="-78"/>
              <a:cs typeface="+mj-cs"/>
            </a:endParaRPr>
          </a:p>
        </p:txBody>
      </p:sp>
      <p:pic>
        <p:nvPicPr>
          <p:cNvPr id="30722" name="Picture 2" descr="http://akhawat.islamway.net/forum/uploads/imgs/akhawat_islamway_1426303181__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492896"/>
            <a:ext cx="5000660" cy="41529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74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1357298"/>
            <a:ext cx="473206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285750" indent="-285750" algn="ctr">
              <a:buFont typeface="Arial" pitchFamily="34" charset="0"/>
              <a:buChar char="•"/>
            </a:pPr>
            <a:endParaRPr lang="he-IL" sz="4000" b="1" dirty="0">
              <a:latin typeface="Traditional Arabic" pitchFamily="18" charset="-78"/>
            </a:endParaRPr>
          </a:p>
        </p:txBody>
      </p:sp>
      <p:pic>
        <p:nvPicPr>
          <p:cNvPr id="31746" name="Picture 2" descr="http://primena.org/admin/Upload/Component/1067858_129660826015161599935_Originaljpg2_138502678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74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69776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ar-SY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raditional Arabic" pitchFamily="2" charset="-78"/>
              </a:rPr>
              <a:t>اتفاقيَّةُ حُقوق الطِّفل</a:t>
            </a:r>
            <a:endParaRPr lang="en-US" sz="5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raditional Arabic" pitchFamily="2" charset="-78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51920" y="2132856"/>
            <a:ext cx="4900618" cy="4525963"/>
          </a:xfrm>
        </p:spPr>
        <p:txBody>
          <a:bodyPr>
            <a:normAutofit/>
          </a:bodyPr>
          <a:lstStyle/>
          <a:p>
            <a:pPr algn="ctr" eaLnBrk="1" hangingPunct="1">
              <a:buNone/>
              <a:defRPr/>
            </a:pPr>
            <a:r>
              <a:rPr lang="ar-SA" sz="4400" b="1" dirty="0" smtClean="0">
                <a:cs typeface="Traditional Arabic" pitchFamily="2" charset="-78"/>
              </a:rPr>
              <a:t>  </a:t>
            </a:r>
            <a:r>
              <a:rPr lang="ar-SY" sz="4400" b="1" dirty="0" smtClean="0">
                <a:cs typeface="Traditional Arabic" pitchFamily="2" charset="-78"/>
              </a:rPr>
              <a:t>جاءت هذه الاتِّفاقيِّة لوضع قوانين تدافع عن الأطفال ضدِّ الاهمال والاساءة ، وهو</a:t>
            </a:r>
            <a:r>
              <a:rPr lang="ar-JO" sz="4400" b="1" dirty="0" smtClean="0">
                <a:cs typeface="Traditional Arabic" pitchFamily="2" charset="-78"/>
              </a:rPr>
              <a:t> </a:t>
            </a:r>
            <a:r>
              <a:rPr lang="ar-SY" sz="4400" b="1" dirty="0" smtClean="0">
                <a:cs typeface="Traditional Arabic" pitchFamily="2" charset="-78"/>
              </a:rPr>
              <a:t>ما يوجهون</a:t>
            </a:r>
            <a:r>
              <a:rPr lang="ar-SA" sz="4400" b="1" dirty="0" smtClean="0">
                <a:cs typeface="Traditional Arabic" pitchFamily="2" charset="-78"/>
              </a:rPr>
              <a:t>ه</a:t>
            </a:r>
            <a:r>
              <a:rPr lang="ar-JO" sz="4400" b="1" dirty="0" smtClean="0">
                <a:cs typeface="Traditional Arabic" pitchFamily="2" charset="-78"/>
              </a:rPr>
              <a:t> </a:t>
            </a:r>
            <a:r>
              <a:rPr lang="ar-SY" sz="4400" b="1" dirty="0" smtClean="0">
                <a:cs typeface="Traditional Arabic" pitchFamily="2" charset="-78"/>
              </a:rPr>
              <a:t>بصورة</a:t>
            </a:r>
            <a:r>
              <a:rPr lang="ar-JO" sz="4400" b="1" dirty="0" smtClean="0">
                <a:cs typeface="Traditional Arabic" pitchFamily="2" charset="-78"/>
              </a:rPr>
              <a:t>ٍ</a:t>
            </a:r>
            <a:r>
              <a:rPr lang="ar-SY" sz="4400" b="1" dirty="0" smtClean="0">
                <a:cs typeface="Traditional Arabic" pitchFamily="2" charset="-78"/>
              </a:rPr>
              <a:t> يومية</a:t>
            </a:r>
            <a:r>
              <a:rPr lang="ar-JO" sz="4400" b="1" dirty="0" smtClean="0">
                <a:cs typeface="Traditional Arabic" pitchFamily="2" charset="-78"/>
              </a:rPr>
              <a:t>ٍ</a:t>
            </a:r>
            <a:r>
              <a:rPr lang="ar-SY" sz="4400" b="1" dirty="0" smtClean="0">
                <a:cs typeface="Traditional Arabic" pitchFamily="2" charset="-78"/>
              </a:rPr>
              <a:t> في جميع</a:t>
            </a:r>
            <a:r>
              <a:rPr lang="ar-JO" sz="4400" b="1" dirty="0" smtClean="0">
                <a:cs typeface="Traditional Arabic" pitchFamily="2" charset="-78"/>
              </a:rPr>
              <a:t>ِ</a:t>
            </a:r>
            <a:r>
              <a:rPr lang="ar-SY" sz="4400" b="1" dirty="0" smtClean="0">
                <a:cs typeface="Traditional Arabic" pitchFamily="2" charset="-78"/>
              </a:rPr>
              <a:t> البلدان</a:t>
            </a:r>
            <a:r>
              <a:rPr lang="ar-JO" sz="4400" b="1" dirty="0" smtClean="0">
                <a:cs typeface="Traditional Arabic" pitchFamily="2" charset="-78"/>
              </a:rPr>
              <a:t>ِ.</a:t>
            </a:r>
            <a:r>
              <a:rPr lang="ar-SY" sz="4400" b="1" dirty="0" smtClean="0">
                <a:cs typeface="Traditional Arabic" pitchFamily="2" charset="-78"/>
              </a:rPr>
              <a:t> </a:t>
            </a:r>
            <a:endParaRPr lang="en-US" sz="4400" b="1" dirty="0" smtClean="0">
              <a:cs typeface="Traditional Arabic" pitchFamily="2" charset="-78"/>
            </a:endParaRPr>
          </a:p>
        </p:txBody>
      </p:sp>
      <p:pic>
        <p:nvPicPr>
          <p:cNvPr id="11268" name="Picture 4" descr="منع العنف ضد الاطفال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1857364"/>
            <a:ext cx="3279778" cy="4237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32180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71389"/>
            <a:ext cx="8229600" cy="45259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ar-SY" b="1" dirty="0" smtClean="0">
                <a:cs typeface="Traditional Arabic" pitchFamily="2" charset="-78"/>
              </a:rPr>
              <a:t>الحق في التَّملُّك</a:t>
            </a:r>
            <a:r>
              <a:rPr lang="ar-JO" b="1" dirty="0" smtClean="0">
                <a:cs typeface="Traditional Arabic" pitchFamily="2" charset="-78"/>
              </a:rPr>
              <a:t> </a:t>
            </a:r>
            <a:r>
              <a:rPr lang="ar-SY" b="1" dirty="0" smtClean="0">
                <a:cs typeface="Traditional Arabic" pitchFamily="2" charset="-78"/>
              </a:rPr>
              <a:t>،</a:t>
            </a:r>
            <a:r>
              <a:rPr lang="ar-JO" b="1" dirty="0" smtClean="0">
                <a:cs typeface="Traditional Arabic" pitchFamily="2" charset="-78"/>
              </a:rPr>
              <a:t> </a:t>
            </a:r>
            <a:r>
              <a:rPr lang="ar-SY" b="1" dirty="0" smtClean="0">
                <a:cs typeface="Traditional Arabic" pitchFamily="2" charset="-78"/>
              </a:rPr>
              <a:t>في تلقي أشياء او خدمات ٍ مثل الحصول على:</a:t>
            </a:r>
          </a:p>
          <a:p>
            <a:pPr eaLnBrk="1" hangingPunct="1">
              <a:defRPr/>
            </a:pPr>
            <a:r>
              <a:rPr lang="ar-SY" b="1" dirty="0" smtClean="0">
                <a:cs typeface="Traditional Arabic" pitchFamily="2" charset="-78"/>
              </a:rPr>
              <a:t> الاسم والهوية</a:t>
            </a:r>
          </a:p>
          <a:p>
            <a:pPr eaLnBrk="1" hangingPunct="1">
              <a:defRPr/>
            </a:pPr>
            <a:r>
              <a:rPr lang="ar-SY" b="1" dirty="0" smtClean="0">
                <a:cs typeface="Traditional Arabic" pitchFamily="2" charset="-78"/>
              </a:rPr>
              <a:t> الرِّعاية الصحِّيِّة</a:t>
            </a:r>
          </a:p>
          <a:p>
            <a:pPr eaLnBrk="1" hangingPunct="1">
              <a:defRPr/>
            </a:pPr>
            <a:r>
              <a:rPr lang="ar-SY" b="1" dirty="0" smtClean="0">
                <a:cs typeface="Traditional Arabic" pitchFamily="2" charset="-78"/>
              </a:rPr>
              <a:t>  التَّعليم </a:t>
            </a:r>
          </a:p>
          <a:p>
            <a:pPr eaLnBrk="1" hangingPunct="1">
              <a:defRPr/>
            </a:pPr>
            <a:r>
              <a:rPr lang="ar-SY" b="1" dirty="0" smtClean="0">
                <a:cs typeface="Traditional Arabic" pitchFamily="2" charset="-78"/>
              </a:rPr>
              <a:t>الرّاحة</a:t>
            </a:r>
            <a:r>
              <a:rPr lang="ar-JO" b="1" dirty="0" smtClean="0">
                <a:cs typeface="Traditional Arabic" pitchFamily="2" charset="-78"/>
              </a:rPr>
              <a:t> </a:t>
            </a:r>
            <a:r>
              <a:rPr lang="ar-SY" b="1" dirty="0" smtClean="0">
                <a:cs typeface="Traditional Arabic" pitchFamily="2" charset="-78"/>
              </a:rPr>
              <a:t>واللَّعب</a:t>
            </a:r>
          </a:p>
          <a:p>
            <a:pPr eaLnBrk="1" hangingPunct="1">
              <a:defRPr/>
            </a:pPr>
            <a:r>
              <a:rPr lang="ar-SY" b="1" dirty="0" smtClean="0">
                <a:cs typeface="Traditional Arabic" pitchFamily="2" charset="-78"/>
              </a:rPr>
              <a:t>رعاية المعاقين والأيتام.</a:t>
            </a:r>
          </a:p>
          <a:p>
            <a:pPr eaLnBrk="1" hangingPunct="1">
              <a:defRPr/>
            </a:pPr>
            <a:endParaRPr lang="en-US" dirty="0" smtClean="0">
              <a:cs typeface="Traditional Arabic" pitchFamily="2" charset="-78"/>
            </a:endParaRPr>
          </a:p>
        </p:txBody>
      </p:sp>
      <p:pic>
        <p:nvPicPr>
          <p:cNvPr id="12292" name="Picture 5" descr="Environmental-Impacts-Of-Medical-Touris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37709"/>
            <a:ext cx="2232025" cy="11699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teacher\Desktop\תיקיה חדשה (3)\IMG_26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4102696"/>
            <a:ext cx="3456384" cy="2581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teacher\Desktop\תיקיה חדשה (3)\IMG_263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928580"/>
            <a:ext cx="1841087" cy="246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כותרת 3"/>
          <p:cNvSpPr>
            <a:spLocks noGrp="1"/>
          </p:cNvSpPr>
          <p:nvPr>
            <p:ph type="title"/>
          </p:nvPr>
        </p:nvSpPr>
        <p:spPr>
          <a:xfrm>
            <a:off x="1490758" y="13905"/>
            <a:ext cx="7653536" cy="1143000"/>
          </a:xfrm>
        </p:spPr>
        <p:txBody>
          <a:bodyPr/>
          <a:lstStyle/>
          <a:p>
            <a:r>
              <a:rPr lang="ar-J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نستَطيع تقسيم حقوق الطفل إلى ثلاثة أقسام</a:t>
            </a:r>
            <a:endParaRPr lang="he-I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itchFamily="18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37768" y="1268760"/>
            <a:ext cx="1651414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1. </a:t>
            </a:r>
            <a:r>
              <a:rPr lang="ar-JO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 التَّمتع</a:t>
            </a:r>
            <a:endParaRPr lang="he-IL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02077902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150000"/>
              </a:lnSpc>
              <a:buNone/>
              <a:defRPr/>
            </a:pPr>
            <a:r>
              <a:rPr lang="ar-SY" b="1" dirty="0" smtClean="0">
                <a:cs typeface="Traditional Arabic" pitchFamily="2" charset="-78"/>
              </a:rPr>
              <a:t>الحق في الحماية من الافعال الاعمال المؤذية مثل : الانفصال عن الوالدين، الاساءة الجسدية او النفسية ، او التشغيل في سوق العمل.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ar-SY" dirty="0" smtClean="0">
              <a:cs typeface="Traditional Arabic" pitchFamily="2" charset="-78"/>
            </a:endParaRPr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2700338" y="333375"/>
            <a:ext cx="49688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raditional Arabic" pitchFamily="2" charset="-78"/>
              </a:rPr>
              <a:t>2. </a:t>
            </a:r>
            <a:r>
              <a:rPr lang="ar-SY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raditional Arabic" pitchFamily="2" charset="-78"/>
              </a:rPr>
              <a:t>الحماية </a:t>
            </a:r>
            <a:endParaRPr lang="en-US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raditional Arabic" pitchFamily="2" charset="-78"/>
            </a:endParaRPr>
          </a:p>
        </p:txBody>
      </p:sp>
      <p:pic>
        <p:nvPicPr>
          <p:cNvPr id="5" name="תמונה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512587"/>
            <a:ext cx="2664296" cy="3277507"/>
          </a:xfrm>
          <a:prstGeom prst="rect">
            <a:avLst/>
          </a:prstGeom>
        </p:spPr>
      </p:pic>
      <p:pic>
        <p:nvPicPr>
          <p:cNvPr id="6" name="תמונה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258" y="4005064"/>
            <a:ext cx="2559238" cy="2193632"/>
          </a:xfrm>
          <a:prstGeom prst="rect">
            <a:avLst/>
          </a:prstGeom>
        </p:spPr>
      </p:pic>
      <p:pic>
        <p:nvPicPr>
          <p:cNvPr id="7" name="תמונה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4154464"/>
            <a:ext cx="2553303" cy="1578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8286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  <p:bldP spid="1946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ar-SA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raditional Arabic" pitchFamily="2" charset="-78"/>
              </a:rPr>
              <a:t>3. </a:t>
            </a:r>
            <a:r>
              <a:rPr lang="ar-SY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raditional Arabic" pitchFamily="2" charset="-78"/>
              </a:rPr>
              <a:t>المشاركة</a:t>
            </a:r>
            <a:endParaRPr lang="en-US" sz="6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raditional Arabic" pitchFamily="2" charset="-78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05898"/>
            <a:ext cx="8686800" cy="2908920"/>
          </a:xfrm>
        </p:spPr>
        <p:txBody>
          <a:bodyPr/>
          <a:lstStyle/>
          <a:p>
            <a:pPr eaLnBrk="1" hangingPunct="1">
              <a:buNone/>
              <a:defRPr/>
            </a:pPr>
            <a:r>
              <a:rPr lang="ar-SY" sz="3600" b="1" dirty="0" smtClean="0">
                <a:cs typeface="Traditional Arabic" pitchFamily="2" charset="-78"/>
              </a:rPr>
              <a:t>حق الطّفل في ان يسمع رأيه لدى اتخاذ قرارات تؤثر على حياته . ومع تطور قدراته، ينبغي للطفل أن يحصل غلى فرص للمشاركة في نشاطات مجتمعة التي تحضِّره ليندمج في حياة الكبار ،مثل حرية القول ، </a:t>
            </a:r>
            <a:r>
              <a:rPr lang="ar-SA" sz="3600" b="1" dirty="0" smtClean="0">
                <a:cs typeface="Traditional Arabic" pitchFamily="2" charset="-78"/>
              </a:rPr>
              <a:t>إ</a:t>
            </a:r>
            <a:r>
              <a:rPr lang="ar-SY" sz="3600" b="1" dirty="0" smtClean="0">
                <a:cs typeface="Traditional Arabic" pitchFamily="2" charset="-78"/>
              </a:rPr>
              <a:t>بداء الرّ</a:t>
            </a:r>
            <a:r>
              <a:rPr lang="ar-SA" sz="3600" b="1" dirty="0" smtClean="0">
                <a:cs typeface="Traditional Arabic" pitchFamily="2" charset="-78"/>
              </a:rPr>
              <a:t>ا</a:t>
            </a:r>
            <a:r>
              <a:rPr lang="ar-SY" sz="3600" b="1" dirty="0" smtClean="0">
                <a:cs typeface="Traditional Arabic" pitchFamily="2" charset="-78"/>
              </a:rPr>
              <a:t>ي، والقيام بنشاطات ثقا</a:t>
            </a:r>
            <a:r>
              <a:rPr lang="ar-SA" sz="3600" b="1" dirty="0" smtClean="0">
                <a:cs typeface="Traditional Arabic" pitchFamily="2" charset="-78"/>
              </a:rPr>
              <a:t>ف</a:t>
            </a:r>
            <a:r>
              <a:rPr lang="ar-SY" sz="3600" b="1" dirty="0" err="1" smtClean="0">
                <a:cs typeface="Traditional Arabic" pitchFamily="2" charset="-78"/>
              </a:rPr>
              <a:t>ية</a:t>
            </a:r>
            <a:r>
              <a:rPr lang="ar-SY" sz="3600" b="1" dirty="0" smtClean="0">
                <a:cs typeface="Traditional Arabic" pitchFamily="2" charset="-78"/>
              </a:rPr>
              <a:t> ،دينية،ولغويّة</a:t>
            </a:r>
            <a:r>
              <a:rPr lang="ar-SA" sz="3600" b="1" dirty="0" smtClean="0">
                <a:cs typeface="Traditional Arabic" pitchFamily="2" charset="-78"/>
              </a:rPr>
              <a:t>.</a:t>
            </a:r>
            <a:endParaRPr lang="en-US" sz="3600" b="1" dirty="0" smtClean="0">
              <a:cs typeface="Traditional Arabic" pitchFamily="2" charset="-78"/>
            </a:endParaRPr>
          </a:p>
        </p:txBody>
      </p:sp>
      <p:sp>
        <p:nvSpPr>
          <p:cNvPr id="14340" name="AutoShape 5" descr="2Q==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3981450" y="2986088"/>
            <a:ext cx="11811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/>
          </a:p>
        </p:txBody>
      </p:sp>
      <p:pic>
        <p:nvPicPr>
          <p:cNvPr id="14341" name="Picture 7" descr="mazrha1367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8" y="4429132"/>
            <a:ext cx="2695575" cy="212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9" descr="11915852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24" y="4214818"/>
            <a:ext cx="2520950" cy="231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711079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199" y="44624"/>
            <a:ext cx="8240905" cy="85496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ar-JO" dirty="0" smtClean="0"/>
              <a:t>أهَمُّ ما جاء في اتِّفاقِيَّة حقوق الطِّفل</a:t>
            </a:r>
            <a:endParaRPr lang="he-IL" dirty="0"/>
          </a:p>
        </p:txBody>
      </p:sp>
      <p:sp>
        <p:nvSpPr>
          <p:cNvPr id="4" name="TextBox 3"/>
          <p:cNvSpPr txBox="1"/>
          <p:nvPr/>
        </p:nvSpPr>
        <p:spPr>
          <a:xfrm>
            <a:off x="358970" y="1357298"/>
            <a:ext cx="8534708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JO" sz="3600" b="1" dirty="0" smtClean="0">
                <a:latin typeface="Traditional Arabic" pitchFamily="18" charset="-78"/>
                <a:cs typeface="+mj-cs"/>
              </a:rPr>
              <a:t>للأطفال الحقُّ في ال</a:t>
            </a:r>
            <a:r>
              <a:rPr lang="ar-SA" sz="3600" b="1" dirty="0" smtClean="0">
                <a:latin typeface="Traditional Arabic" pitchFamily="18" charset="-78"/>
                <a:cs typeface="+mj-cs"/>
              </a:rPr>
              <a:t>حص</a:t>
            </a:r>
            <a:r>
              <a:rPr lang="ar-JO" sz="3600" b="1" dirty="0" smtClean="0">
                <a:latin typeface="Traditional Arabic" pitchFamily="18" charset="-78"/>
                <a:cs typeface="+mj-cs"/>
              </a:rPr>
              <a:t>ول على غذاء كافٍ ومياهٍ نظيفةٍ.</a:t>
            </a:r>
            <a:endParaRPr lang="he-IL" sz="3600" b="1" dirty="0">
              <a:latin typeface="Traditional Arabic" pitchFamily="18" charset="-78"/>
              <a:cs typeface="+mj-cs"/>
            </a:endParaRPr>
          </a:p>
        </p:txBody>
      </p:sp>
      <p:pic>
        <p:nvPicPr>
          <p:cNvPr id="1026" name="Picture 2" descr="http://3.bp.blogspot.com/-kUP4AiURbFA/VG4nrkeUY1I/AAAAAAAAD1E/AWP_ir2NBok/s1600/%D9%8A%D9%8F%D8%B5%D8%A7%D8%A8%2B%D8%A7%D9%84%D8%B7%D9%81%D9%84%2B%D8%A8%D9%86%D8%B2%D9%84%D8%A9%2B%D8%A7%D9%84%D8%A8%D8%B1%D8%AF%2B%D8%B3%D8%AA%2B%D9%85%D8%B1%D8%A7%D8%AA%2B%D8%B3%D9%86%D9%88%D9%8A%D8%A7%2B-%2B(%D8%A3%D8%B1%D8%B4%D9%8A%D9%81%D9%8A%D8%A9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571744"/>
            <a:ext cx="4572032" cy="3810000"/>
          </a:xfrm>
          <a:prstGeom prst="rect">
            <a:avLst/>
          </a:prstGeom>
          <a:noFill/>
        </p:spPr>
      </p:pic>
      <p:pic>
        <p:nvPicPr>
          <p:cNvPr id="1028" name="Picture 4" descr="http://www.albabelyia.net/wp-content/uploads/2013/05/alalam_635036515357389010_25f_4x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2643182"/>
            <a:ext cx="3814721" cy="37147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74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199" y="44624"/>
            <a:ext cx="8240905" cy="85496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ar-JO" dirty="0" smtClean="0"/>
              <a:t>أهَمُّ ما جاء في اتِّفاقِيَّة حقوق الطِّفل</a:t>
            </a:r>
            <a:endParaRPr lang="he-IL" dirty="0"/>
          </a:p>
        </p:txBody>
      </p:sp>
      <p:sp>
        <p:nvSpPr>
          <p:cNvPr id="4" name="TextBox 3"/>
          <p:cNvSpPr txBox="1"/>
          <p:nvPr/>
        </p:nvSpPr>
        <p:spPr>
          <a:xfrm>
            <a:off x="500034" y="1357298"/>
            <a:ext cx="473206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285750" indent="-285750" algn="ctr">
              <a:buFont typeface="Arial" pitchFamily="34" charset="0"/>
              <a:buChar char="•"/>
            </a:pPr>
            <a:endParaRPr lang="he-IL" sz="4000" b="1" dirty="0">
              <a:latin typeface="Traditional Arabic" pitchFamily="18" charset="-78"/>
            </a:endParaRPr>
          </a:p>
        </p:txBody>
      </p:sp>
      <p:pic>
        <p:nvPicPr>
          <p:cNvPr id="22530" name="Picture 2" descr="http://www.algardenia.com/images/Anwaae/Dr.Kind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643182"/>
            <a:ext cx="3929058" cy="3433767"/>
          </a:xfrm>
          <a:prstGeom prst="rect">
            <a:avLst/>
          </a:prstGeom>
          <a:noFill/>
        </p:spPr>
      </p:pic>
      <p:sp>
        <p:nvSpPr>
          <p:cNvPr id="7" name="מלבן 6"/>
          <p:cNvSpPr/>
          <p:nvPr/>
        </p:nvSpPr>
        <p:spPr>
          <a:xfrm>
            <a:off x="43433" y="1357298"/>
            <a:ext cx="910056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400" b="1" dirty="0" smtClean="0">
                <a:latin typeface="Traditional Arabic" pitchFamily="18" charset="-78"/>
                <a:cs typeface="+mj-cs"/>
              </a:rPr>
              <a:t> </a:t>
            </a:r>
            <a:r>
              <a:rPr lang="ar-JO" sz="4400" b="1" dirty="0" smtClean="0">
                <a:latin typeface="Traditional Arabic" pitchFamily="18" charset="-78"/>
                <a:cs typeface="+mj-cs"/>
              </a:rPr>
              <a:t>للأطفال الحقُّ في الحصول على الرِّعاية الصِّحيَّةِ.</a:t>
            </a:r>
            <a:endParaRPr lang="he-IL" sz="4400" b="1" dirty="0">
              <a:latin typeface="Traditional Arabic" pitchFamily="18" charset="-78"/>
              <a:cs typeface="+mj-cs"/>
            </a:endParaRPr>
          </a:p>
        </p:txBody>
      </p:sp>
      <p:pic>
        <p:nvPicPr>
          <p:cNvPr id="22532" name="Picture 4" descr="http://www.newcairoeg.net/wp-content/uploads/2015/07/%D8%A7%D9%84%D8%B1%D8%B9%D8%A7%D9%8A%D8%A9-%D8%A7%D9%84%D8%B5%D8%AD%D9%8A%D8%A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857496"/>
            <a:ext cx="3810000" cy="34290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74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199" y="44624"/>
            <a:ext cx="8240905" cy="85496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ar-JO" dirty="0" smtClean="0"/>
              <a:t>أهَمُّ ما جاء في اتِّفاقِيَّة حقوق الطِّفل</a:t>
            </a:r>
            <a:endParaRPr lang="he-IL" dirty="0"/>
          </a:p>
        </p:txBody>
      </p:sp>
      <p:sp>
        <p:nvSpPr>
          <p:cNvPr id="4" name="TextBox 3"/>
          <p:cNvSpPr txBox="1"/>
          <p:nvPr/>
        </p:nvSpPr>
        <p:spPr>
          <a:xfrm>
            <a:off x="500034" y="1357298"/>
            <a:ext cx="473206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285750" indent="-285750" algn="ctr">
              <a:buFont typeface="Arial" pitchFamily="34" charset="0"/>
              <a:buChar char="•"/>
            </a:pPr>
            <a:endParaRPr lang="he-IL" sz="4000" b="1" dirty="0">
              <a:latin typeface="Traditional Arabic" pitchFamily="18" charset="-78"/>
            </a:endParaRPr>
          </a:p>
        </p:txBody>
      </p:sp>
      <p:sp>
        <p:nvSpPr>
          <p:cNvPr id="8" name="מלבן 7"/>
          <p:cNvSpPr/>
          <p:nvPr/>
        </p:nvSpPr>
        <p:spPr>
          <a:xfrm>
            <a:off x="-240297" y="1214422"/>
            <a:ext cx="93842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200" b="1" dirty="0" smtClean="0">
                <a:latin typeface="Traditional Arabic" pitchFamily="18" charset="-78"/>
                <a:cs typeface="+mj-cs"/>
              </a:rPr>
              <a:t> </a:t>
            </a:r>
            <a:r>
              <a:rPr lang="ar-JO" sz="3200" b="1" dirty="0" smtClean="0">
                <a:latin typeface="Traditional Arabic" pitchFamily="18" charset="-78"/>
                <a:cs typeface="+mj-cs"/>
              </a:rPr>
              <a:t>للأطفال الْمُعاقينَ الحقُّ في الحصول على رِعايَةٍ خاصّةٍ وَتَدْريبٍ مُلائِمٍ.</a:t>
            </a:r>
            <a:endParaRPr lang="he-IL" sz="3200" b="1" dirty="0">
              <a:latin typeface="Traditional Arabic" pitchFamily="18" charset="-78"/>
              <a:cs typeface="+mj-cs"/>
            </a:endParaRPr>
          </a:p>
        </p:txBody>
      </p:sp>
      <p:pic>
        <p:nvPicPr>
          <p:cNvPr id="24578" name="Picture 2" descr="http://up60.s-oman.net/214657roy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285992"/>
            <a:ext cx="4315047" cy="3857652"/>
          </a:xfrm>
          <a:prstGeom prst="rect">
            <a:avLst/>
          </a:prstGeom>
          <a:noFill/>
        </p:spPr>
      </p:pic>
      <p:pic>
        <p:nvPicPr>
          <p:cNvPr id="24580" name="Picture 4" descr="http://shakirycharity.org/admin1/uploads_E/1229082377/12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285992"/>
            <a:ext cx="4053125" cy="38576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74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199" y="44624"/>
            <a:ext cx="8240905" cy="85496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ar-JO" dirty="0" smtClean="0"/>
              <a:t>أهَمُّ ما جاء في اتِّفاقِيَّة حقوق الطِّفل</a:t>
            </a:r>
            <a:endParaRPr lang="he-IL" dirty="0"/>
          </a:p>
        </p:txBody>
      </p:sp>
      <p:sp>
        <p:nvSpPr>
          <p:cNvPr id="4" name="TextBox 3"/>
          <p:cNvSpPr txBox="1"/>
          <p:nvPr/>
        </p:nvSpPr>
        <p:spPr>
          <a:xfrm>
            <a:off x="500034" y="1357298"/>
            <a:ext cx="473206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285750" indent="-285750" algn="ctr">
              <a:buFont typeface="Arial" pitchFamily="34" charset="0"/>
              <a:buChar char="•"/>
            </a:pPr>
            <a:endParaRPr lang="he-IL" sz="4000" b="1" dirty="0">
              <a:latin typeface="Traditional Arabic" pitchFamily="18" charset="-78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2062260" y="1428736"/>
            <a:ext cx="539923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800" b="1" dirty="0" smtClean="0">
                <a:latin typeface="Traditional Arabic" pitchFamily="18" charset="-78"/>
                <a:cs typeface="+mj-cs"/>
              </a:rPr>
              <a:t>    </a:t>
            </a:r>
            <a:r>
              <a:rPr lang="ar-JO" sz="4800" b="1" dirty="0" smtClean="0">
                <a:latin typeface="Traditional Arabic" pitchFamily="18" charset="-78"/>
                <a:cs typeface="+mj-cs"/>
              </a:rPr>
              <a:t>للأطفال الحقُّ في اللَّعِبِ.</a:t>
            </a:r>
            <a:endParaRPr lang="he-IL" sz="4800" b="1" dirty="0">
              <a:latin typeface="Traditional Arabic" pitchFamily="18" charset="-78"/>
              <a:cs typeface="+mj-cs"/>
            </a:endParaRPr>
          </a:p>
        </p:txBody>
      </p:sp>
      <p:pic>
        <p:nvPicPr>
          <p:cNvPr id="25602" name="Picture 2" descr="http://www.iraqni.com/up/uploads/14061992713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2643182"/>
            <a:ext cx="4048125" cy="3714776"/>
          </a:xfrm>
          <a:prstGeom prst="rect">
            <a:avLst/>
          </a:prstGeom>
          <a:noFill/>
        </p:spPr>
      </p:pic>
      <p:sp>
        <p:nvSpPr>
          <p:cNvPr id="25604" name="AutoShape 4" descr="نتيجة بحث الصور عن اطفال يلعبون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5606" name="AutoShape 6" descr="نتيجة بحث الصور عن اطفال يلعبون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pic>
        <p:nvPicPr>
          <p:cNvPr id="25608" name="Picture 8" descr="http://4.bp.blogspot.com/-l6CtnirbaLg/UfkDZQzmQFI/AAAAAAAAArk/9pIMP4sCqbs/s1600/%D8%B5%D9%88%D8%B1%D8%A9+%D8%A7%D8%B7%D9%81%D8%A7%D9%84+%D9%8A%D9%84%D8%B9%D8%A8%D9%88%D9%86+%D8%A8%D8%A7%D9%84%D8%A3%D9%84%D8%B9%D8%A7%D8%A8+%D8%A7%D9%84%D8%AA%D8%B1%D9%83%D9%8A%D8%A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643182"/>
            <a:ext cx="4286250" cy="37147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74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831</TotalTime>
  <Words>320</Words>
  <Application>Microsoft Office PowerPoint</Application>
  <PresentationFormat>‫הצגה על המסך (4:3)</PresentationFormat>
  <Paragraphs>37</Paragraphs>
  <Slides>15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15</vt:i4>
      </vt:variant>
    </vt:vector>
  </HeadingPairs>
  <TitlesOfParts>
    <vt:vector size="16" baseType="lpstr">
      <vt:lpstr>ערכת נושא Office</vt:lpstr>
      <vt:lpstr>مدرسة الغزالي الابتدائية على اسم الشيخ أحمد الطوري -رهط</vt:lpstr>
      <vt:lpstr>اتفاقيَّةُ حُقوق الطِّفل</vt:lpstr>
      <vt:lpstr>نستَطيع تقسيم حقوق الطفل إلى ثلاثة أقسام</vt:lpstr>
      <vt:lpstr>מצגת של PowerPoint</vt:lpstr>
      <vt:lpstr>3. المشاركة</vt:lpstr>
      <vt:lpstr>أهَمُّ ما جاء في اتِّفاقِيَّة حقوق الطِّفل</vt:lpstr>
      <vt:lpstr>أهَمُّ ما جاء في اتِّفاقِيَّة حقوق الطِّفل</vt:lpstr>
      <vt:lpstr>أهَمُّ ما جاء في اتِّفاقِيَّة حقوق الطِّفل</vt:lpstr>
      <vt:lpstr>أهَمُّ ما جاء في اتِّفاقِيَّة حقوق الطِّفل</vt:lpstr>
      <vt:lpstr>أهَمُّ ما جاء في اتِّفاقِيَّة حقوق الطِّفل</vt:lpstr>
      <vt:lpstr>أهَمُّ ما جاء في اتِّفاقِيَّة حقوق الطِّفل</vt:lpstr>
      <vt:lpstr>أهَمُّ ما جاء في اتِّفاقِيَّة حقوق الطِّفل</vt:lpstr>
      <vt:lpstr>أهَمُّ ما جاء في اتِّفاقِيَّة حقوق الطِّفل</vt:lpstr>
      <vt:lpstr>أهَمُّ ما جاء في اتِّفاقِيَّة حقوق الطِّفل</vt:lpstr>
      <vt:lpstr>מצגת של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مدرسة الشيخ أحمد الطوري الابتدائية -رهط</dc:title>
  <dc:creator>Fantom</dc:creator>
  <cp:lastModifiedBy>user</cp:lastModifiedBy>
  <cp:revision>2</cp:revision>
  <dcterms:created xsi:type="dcterms:W3CDTF">2015-11-17T20:47:25Z</dcterms:created>
  <dcterms:modified xsi:type="dcterms:W3CDTF">2020-11-16T03:49:30Z</dcterms:modified>
</cp:coreProperties>
</file>