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16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نمط ذو نسُق 1 - تميي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0577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6794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3554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1496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299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4794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946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982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9443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1052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8077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551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4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900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199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6648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597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7379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6490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602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742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348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8166C-357D-4A3B-98D7-95F2CDABEBB6}" type="datetimeFigureOut">
              <a:rPr lang="he-IL" smtClean="0"/>
              <a:t>ה'/סיון/תשע"ג</a:t>
            </a:fld>
            <a:endParaRPr lang="he-IL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035A5-59A0-4679-8A40-E506D08F8FC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084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he-IL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he-IL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8166C-357D-4A3B-98D7-95F2CDABEBB6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ה'/סיון/תשע"ג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035A5-59A0-4679-8A40-E506D08F8FC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69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772400" cy="1899642"/>
          </a:xfrm>
        </p:spPr>
        <p:txBody>
          <a:bodyPr>
            <a:noAutofit/>
          </a:bodyPr>
          <a:lstStyle/>
          <a:p>
            <a:r>
              <a:rPr lang="ar-SA" sz="11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عَمَلِيَّةُ الضَّرْب</a:t>
            </a:r>
            <a:endParaRPr lang="he-IL" sz="1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696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 rot="627674">
            <a:off x="536512" y="158784"/>
            <a:ext cx="8200206" cy="6525344"/>
          </a:xfrm>
          <a:prstGeom prst="rect">
            <a:avLst/>
          </a:prstGeom>
          <a:solidFill>
            <a:schemeClr val="accent3">
              <a:alpha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شكل بيضاوي 9"/>
          <p:cNvSpPr/>
          <p:nvPr/>
        </p:nvSpPr>
        <p:spPr>
          <a:xfrm>
            <a:off x="5551941" y="116632"/>
            <a:ext cx="3384376" cy="172819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حَزّورَة</a:t>
            </a:r>
            <a:endParaRPr lang="he-IL" sz="6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11" name="مستطيل ذو زوايا قطرية مخدوشة 10"/>
          <p:cNvSpPr/>
          <p:nvPr/>
        </p:nvSpPr>
        <p:spPr>
          <a:xfrm>
            <a:off x="467544" y="551317"/>
            <a:ext cx="4248472" cy="1077483"/>
          </a:xfrm>
          <a:prstGeom prst="snip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/>
              <a:t>حَيَوانٌ أَليف</a:t>
            </a:r>
          </a:p>
        </p:txBody>
      </p:sp>
      <p:sp>
        <p:nvSpPr>
          <p:cNvPr id="12" name="مستطيل ذو زوايا قطرية مخدوشة 11"/>
          <p:cNvSpPr/>
          <p:nvPr/>
        </p:nvSpPr>
        <p:spPr>
          <a:xfrm>
            <a:off x="2372296" y="1875093"/>
            <a:ext cx="4248472" cy="1077483"/>
          </a:xfrm>
          <a:prstGeom prst="snip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/>
              <a:t>الأُنثى أَتان</a:t>
            </a:r>
          </a:p>
        </p:txBody>
      </p:sp>
      <p:sp>
        <p:nvSpPr>
          <p:cNvPr id="13" name="مستطيل ذو زوايا قطرية مخدوشة 12"/>
          <p:cNvSpPr/>
          <p:nvPr/>
        </p:nvSpPr>
        <p:spPr>
          <a:xfrm>
            <a:off x="179512" y="3212976"/>
            <a:ext cx="4248472" cy="1077483"/>
          </a:xfrm>
          <a:prstGeom prst="snip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/>
              <a:t>مِنَ الثَّدِيّات</a:t>
            </a:r>
          </a:p>
        </p:txBody>
      </p:sp>
      <p:sp>
        <p:nvSpPr>
          <p:cNvPr id="14" name="مستطيل ذو زوايا قطرية مخدوشة 13"/>
          <p:cNvSpPr/>
          <p:nvPr/>
        </p:nvSpPr>
        <p:spPr>
          <a:xfrm>
            <a:off x="4716016" y="3212976"/>
            <a:ext cx="4248472" cy="1077483"/>
          </a:xfrm>
          <a:prstGeom prst="snip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/>
              <a:t>صَوتُهُ نَهيق</a:t>
            </a:r>
          </a:p>
        </p:txBody>
      </p:sp>
      <p:sp>
        <p:nvSpPr>
          <p:cNvPr id="15" name="مستطيل ذو زوايا قطرية مخدوشة 14"/>
          <p:cNvSpPr/>
          <p:nvPr/>
        </p:nvSpPr>
        <p:spPr>
          <a:xfrm>
            <a:off x="2591780" y="4725144"/>
            <a:ext cx="4248472" cy="1077483"/>
          </a:xfrm>
          <a:prstGeom prst="snip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5400" dirty="0" smtClean="0"/>
              <a:t>أُذُناهُ طَويلَتانِ</a:t>
            </a:r>
          </a:p>
        </p:txBody>
      </p:sp>
      <p:pic>
        <p:nvPicPr>
          <p:cNvPr id="16" name="Picture 2" descr="shaking  down the acorns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6" y="3356991"/>
            <a:ext cx="95250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9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 rot="627674">
            <a:off x="536512" y="158784"/>
            <a:ext cx="8200206" cy="6525344"/>
          </a:xfrm>
          <a:prstGeom prst="rect">
            <a:avLst/>
          </a:prstGeom>
          <a:solidFill>
            <a:schemeClr val="accent3">
              <a:alpha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prstClr val="white"/>
              </a:solidFill>
            </a:endParaRPr>
          </a:p>
        </p:txBody>
      </p:sp>
      <p:sp>
        <p:nvSpPr>
          <p:cNvPr id="10" name="شكل بيضاوي 9"/>
          <p:cNvSpPr/>
          <p:nvPr/>
        </p:nvSpPr>
        <p:spPr>
          <a:xfrm>
            <a:off x="5551941" y="116632"/>
            <a:ext cx="3384376" cy="172819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600" b="1" dirty="0" smtClean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حَزّورَة</a:t>
            </a:r>
            <a:endParaRPr lang="he-IL" sz="6600" b="1" dirty="0">
              <a:ln w="31550" cmpd="sng">
                <a:gradFill>
                  <a:gsLst>
                    <a:gs pos="70000">
                      <a:srgbClr val="F79646">
                        <a:shade val="50000"/>
                        <a:satMod val="190000"/>
                      </a:srgbClr>
                    </a:gs>
                    <a:gs pos="0">
                      <a:srgbClr val="F79646">
                        <a:tint val="77000"/>
                        <a:satMod val="180000"/>
                      </a:srgbClr>
                    </a:gs>
                  </a:gsLst>
                  <a:lin ang="5400000"/>
                </a:gradFill>
                <a:prstDash val="solid"/>
              </a:ln>
              <a:solidFill>
                <a:srgbClr val="F79646">
                  <a:tint val="15000"/>
                  <a:satMod val="200000"/>
                </a:srgb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16" name="Picture 2" descr="shaking  down the acorns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6" y="3356991"/>
            <a:ext cx="952500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سحابة 3"/>
          <p:cNvSpPr/>
          <p:nvPr/>
        </p:nvSpPr>
        <p:spPr>
          <a:xfrm>
            <a:off x="2728403" y="1124744"/>
            <a:ext cx="3816424" cy="1872208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9600" dirty="0" smtClean="0"/>
              <a:t>إنَّهُ ..</a:t>
            </a:r>
            <a:endParaRPr lang="he-IL" sz="9600" dirty="0"/>
          </a:p>
        </p:txBody>
      </p:sp>
      <p:sp>
        <p:nvSpPr>
          <p:cNvPr id="5" name="مخمس عادي 4"/>
          <p:cNvSpPr/>
          <p:nvPr/>
        </p:nvSpPr>
        <p:spPr>
          <a:xfrm>
            <a:off x="2267744" y="3012278"/>
            <a:ext cx="5336425" cy="3168352"/>
          </a:xfrm>
          <a:prstGeom prst="pentagon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11500" dirty="0" smtClean="0"/>
              <a:t>اَلْحِمارُ</a:t>
            </a:r>
            <a:endParaRPr lang="he-IL" dirty="0"/>
          </a:p>
        </p:txBody>
      </p:sp>
      <p:pic>
        <p:nvPicPr>
          <p:cNvPr id="17" name="Picture 2" descr="donkey animation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436137"/>
            <a:ext cx="2448272" cy="217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91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4" grpId="1" animBg="1"/>
      <p:bldP spid="4" grpId="2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ثماني 3"/>
          <p:cNvSpPr/>
          <p:nvPr/>
        </p:nvSpPr>
        <p:spPr>
          <a:xfrm>
            <a:off x="251520" y="188640"/>
            <a:ext cx="8748464" cy="6264696"/>
          </a:xfrm>
          <a:prstGeom prst="octagon">
            <a:avLst/>
          </a:prstGeom>
          <a:solidFill>
            <a:schemeClr val="accent6">
              <a:alpha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مستطيل ذو زاوية واحدة مستديرة 4"/>
          <p:cNvSpPr/>
          <p:nvPr/>
        </p:nvSpPr>
        <p:spPr>
          <a:xfrm>
            <a:off x="2447256" y="332656"/>
            <a:ext cx="6552728" cy="1224136"/>
          </a:xfrm>
          <a:prstGeom prst="round1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كَم رِجْلًا ل 3 حَمير.؟</a:t>
            </a:r>
            <a:endParaRPr lang="he-IL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donkey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620" y="1386139"/>
            <a:ext cx="1552575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onkey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581" y="1396529"/>
            <a:ext cx="1552575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onkey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912" y="1396529"/>
            <a:ext cx="1552575" cy="201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2617912" y="3375534"/>
            <a:ext cx="6102932" cy="8905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 +  _____  +  _____ =______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وسيلة شرح على شكل سحابة 6"/>
          <p:cNvSpPr/>
          <p:nvPr/>
        </p:nvSpPr>
        <p:spPr>
          <a:xfrm>
            <a:off x="-9872" y="626189"/>
            <a:ext cx="2627784" cy="2207150"/>
          </a:xfrm>
          <a:prstGeom prst="cloudCallout">
            <a:avLst>
              <a:gd name="adj1" fmla="val -30191"/>
              <a:gd name="adj2" fmla="val 15719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للحِمار الواحِد</a:t>
            </a:r>
          </a:p>
          <a:p>
            <a:pPr algn="ctr"/>
            <a:r>
              <a:rPr lang="ar-S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أَرْبَعَةَ أرْجُل</a:t>
            </a:r>
            <a:endParaRPr lang="he-I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دمعة 7"/>
          <p:cNvSpPr/>
          <p:nvPr/>
        </p:nvSpPr>
        <p:spPr>
          <a:xfrm>
            <a:off x="7276195" y="4437112"/>
            <a:ext cx="1700572" cy="1224136"/>
          </a:xfrm>
          <a:prstGeom prst="teardrop">
            <a:avLst>
              <a:gd name="adj" fmla="val 1170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تَمرين الضَّرب :</a:t>
            </a:r>
            <a:endParaRPr lang="he-IL" sz="2400" b="1" dirty="0"/>
          </a:p>
        </p:txBody>
      </p:sp>
      <p:sp>
        <p:nvSpPr>
          <p:cNvPr id="9" name="مستطيل مخدوش من كلا الطرفين 8"/>
          <p:cNvSpPr/>
          <p:nvPr/>
        </p:nvSpPr>
        <p:spPr>
          <a:xfrm>
            <a:off x="1763688" y="4867369"/>
            <a:ext cx="5512507" cy="1296144"/>
          </a:xfrm>
          <a:prstGeom prst="snip2Same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  =  _____ × _____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109505" y="321297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6215213" y="321297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4625752" y="321297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7385677" y="3212976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5738159" y="4953942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12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4056365" y="494246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2333218" y="494246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</a:t>
            </a:r>
            <a:endParaRPr lang="ar-SA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82" name="Picture 10" descr="http://heathersanimations.com/bicycles/bike14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4942467"/>
            <a:ext cx="1962150" cy="1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مجموعة 25"/>
          <p:cNvGrpSpPr/>
          <p:nvPr/>
        </p:nvGrpSpPr>
        <p:grpSpPr>
          <a:xfrm>
            <a:off x="2512192" y="1608611"/>
            <a:ext cx="4849287" cy="1766923"/>
            <a:chOff x="2512192" y="1608611"/>
            <a:chExt cx="4849287" cy="1766923"/>
          </a:xfrm>
        </p:grpSpPr>
        <p:sp>
          <p:nvSpPr>
            <p:cNvPr id="11" name="شكل بيضاوي 10"/>
            <p:cNvSpPr/>
            <p:nvPr/>
          </p:nvSpPr>
          <p:spPr>
            <a:xfrm>
              <a:off x="2512192" y="1651758"/>
              <a:ext cx="1723146" cy="1675676"/>
            </a:xfrm>
            <a:prstGeom prst="ellipse">
              <a:avLst/>
            </a:prstGeom>
            <a:solidFill>
              <a:schemeClr val="lt1">
                <a:alpha val="27000"/>
              </a:schemeClr>
            </a:solidFill>
            <a:ln w="603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شكل بيضاوي 23"/>
            <p:cNvSpPr/>
            <p:nvPr/>
          </p:nvSpPr>
          <p:spPr>
            <a:xfrm>
              <a:off x="4039017" y="1608611"/>
              <a:ext cx="1723146" cy="1675676"/>
            </a:xfrm>
            <a:prstGeom prst="ellipse">
              <a:avLst/>
            </a:prstGeom>
            <a:solidFill>
              <a:schemeClr val="lt1">
                <a:alpha val="27000"/>
              </a:schemeClr>
            </a:solidFill>
            <a:ln w="603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شكل بيضاوي 24"/>
            <p:cNvSpPr/>
            <p:nvPr/>
          </p:nvSpPr>
          <p:spPr>
            <a:xfrm>
              <a:off x="5638333" y="1699858"/>
              <a:ext cx="1723146" cy="1675676"/>
            </a:xfrm>
            <a:prstGeom prst="ellipse">
              <a:avLst/>
            </a:prstGeom>
            <a:solidFill>
              <a:schemeClr val="lt1">
                <a:alpha val="27000"/>
              </a:schemeClr>
            </a:solidFill>
            <a:ln w="603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23" name="مجموعة 22"/>
          <p:cNvGrpSpPr/>
          <p:nvPr/>
        </p:nvGrpSpPr>
        <p:grpSpPr>
          <a:xfrm>
            <a:off x="2898662" y="3264813"/>
            <a:ext cx="3601244" cy="1689129"/>
            <a:chOff x="2898662" y="3264813"/>
            <a:chExt cx="3601244" cy="1689129"/>
          </a:xfrm>
        </p:grpSpPr>
        <p:cxnSp>
          <p:nvCxnSpPr>
            <p:cNvPr id="13" name="رابط كسهم مستقيم 12"/>
            <p:cNvCxnSpPr>
              <a:stCxn id="25" idx="4"/>
            </p:cNvCxnSpPr>
            <p:nvPr/>
          </p:nvCxnSpPr>
          <p:spPr>
            <a:xfrm flipH="1">
              <a:off x="2902605" y="3375534"/>
              <a:ext cx="3597301" cy="157840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رابط كسهم مستقيم 27"/>
            <p:cNvCxnSpPr>
              <a:stCxn id="24" idx="4"/>
            </p:cNvCxnSpPr>
            <p:nvPr/>
          </p:nvCxnSpPr>
          <p:spPr>
            <a:xfrm flipH="1">
              <a:off x="2898662" y="3284287"/>
              <a:ext cx="2001928" cy="165818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رابط كسهم مستقيم 29"/>
            <p:cNvCxnSpPr/>
            <p:nvPr/>
          </p:nvCxnSpPr>
          <p:spPr>
            <a:xfrm flipH="1">
              <a:off x="2987824" y="3264813"/>
              <a:ext cx="235112" cy="167765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5" name="مجموعة 44"/>
          <p:cNvGrpSpPr/>
          <p:nvPr/>
        </p:nvGrpSpPr>
        <p:grpSpPr>
          <a:xfrm>
            <a:off x="6156176" y="2996952"/>
            <a:ext cx="720080" cy="432048"/>
            <a:chOff x="6156176" y="2996952"/>
            <a:chExt cx="720080" cy="432048"/>
          </a:xfrm>
        </p:grpSpPr>
        <p:grpSp>
          <p:nvGrpSpPr>
            <p:cNvPr id="43" name="مجموعة 42"/>
            <p:cNvGrpSpPr/>
            <p:nvPr/>
          </p:nvGrpSpPr>
          <p:grpSpPr>
            <a:xfrm>
              <a:off x="6499906" y="3068960"/>
              <a:ext cx="376350" cy="267861"/>
              <a:chOff x="6499906" y="3068960"/>
              <a:chExt cx="376350" cy="267861"/>
            </a:xfrm>
          </p:grpSpPr>
          <p:sp>
            <p:nvSpPr>
              <p:cNvPr id="27" name="شكل بيضاوي 26"/>
              <p:cNvSpPr/>
              <p:nvPr/>
            </p:nvSpPr>
            <p:spPr>
              <a:xfrm>
                <a:off x="6499906" y="3068960"/>
                <a:ext cx="192360" cy="195853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  <p:sp>
            <p:nvSpPr>
              <p:cNvPr id="35" name="شكل بيضاوي 34"/>
              <p:cNvSpPr/>
              <p:nvPr/>
            </p:nvSpPr>
            <p:spPr>
              <a:xfrm>
                <a:off x="6683896" y="3140968"/>
                <a:ext cx="192360" cy="195853"/>
              </a:xfrm>
              <a:prstGeom prst="ellipse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he-IL"/>
              </a:p>
            </p:txBody>
          </p:sp>
        </p:grpSp>
        <p:sp>
          <p:nvSpPr>
            <p:cNvPr id="36" name="شكل بيضاوي 35"/>
            <p:cNvSpPr/>
            <p:nvPr/>
          </p:nvSpPr>
          <p:spPr>
            <a:xfrm>
              <a:off x="6228184" y="3233147"/>
              <a:ext cx="192360" cy="19585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7" name="شكل بيضاوي 36"/>
            <p:cNvSpPr/>
            <p:nvPr/>
          </p:nvSpPr>
          <p:spPr>
            <a:xfrm>
              <a:off x="6156176" y="2996952"/>
              <a:ext cx="192360" cy="195853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</p:grpSp>
      <p:grpSp>
        <p:nvGrpSpPr>
          <p:cNvPr id="41" name="مجموعة 40"/>
          <p:cNvGrpSpPr/>
          <p:nvPr/>
        </p:nvGrpSpPr>
        <p:grpSpPr>
          <a:xfrm>
            <a:off x="4646458" y="3006080"/>
            <a:ext cx="2161788" cy="2080910"/>
            <a:chOff x="4618288" y="2996952"/>
            <a:chExt cx="2161788" cy="2080910"/>
          </a:xfrm>
        </p:grpSpPr>
        <p:cxnSp>
          <p:nvCxnSpPr>
            <p:cNvPr id="31" name="رابط كسهم مستقيم 30"/>
            <p:cNvCxnSpPr>
              <a:stCxn id="35" idx="4"/>
            </p:cNvCxnSpPr>
            <p:nvPr/>
          </p:nvCxnSpPr>
          <p:spPr>
            <a:xfrm flipH="1">
              <a:off x="4625752" y="3336821"/>
              <a:ext cx="2154324" cy="17123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رابط كسهم مستقيم 39"/>
            <p:cNvCxnSpPr>
              <a:stCxn id="27" idx="3"/>
            </p:cNvCxnSpPr>
            <p:nvPr/>
          </p:nvCxnSpPr>
          <p:spPr>
            <a:xfrm flipH="1">
              <a:off x="4646458" y="3236131"/>
              <a:ext cx="1881618" cy="181304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رابط كسهم مستقيم 41"/>
            <p:cNvCxnSpPr>
              <a:stCxn id="36" idx="2"/>
            </p:cNvCxnSpPr>
            <p:nvPr/>
          </p:nvCxnSpPr>
          <p:spPr>
            <a:xfrm flipH="1">
              <a:off x="4618288" y="3331074"/>
              <a:ext cx="1609896" cy="174678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رابط كسهم مستقيم 43"/>
            <p:cNvCxnSpPr>
              <a:stCxn id="37" idx="0"/>
            </p:cNvCxnSpPr>
            <p:nvPr/>
          </p:nvCxnSpPr>
          <p:spPr>
            <a:xfrm flipH="1">
              <a:off x="4646458" y="2996952"/>
              <a:ext cx="1605898" cy="205222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134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/>
      <p:bldP spid="15" grpId="0"/>
      <p:bldP spid="16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سداسي 3"/>
          <p:cNvSpPr/>
          <p:nvPr/>
        </p:nvSpPr>
        <p:spPr>
          <a:xfrm>
            <a:off x="-108520" y="-44624"/>
            <a:ext cx="9073008" cy="6858000"/>
          </a:xfrm>
          <a:prstGeom prst="hexagon">
            <a:avLst/>
          </a:prstGeom>
          <a:solidFill>
            <a:schemeClr val="lt1">
              <a:alpha val="68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مستطيل مستدير الزوايا 1"/>
          <p:cNvSpPr/>
          <p:nvPr/>
        </p:nvSpPr>
        <p:spPr>
          <a:xfrm>
            <a:off x="2411760" y="548680"/>
            <a:ext cx="5400600" cy="115212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dirty="0" smtClean="0"/>
              <a:t>كَم أُذنًا يوجَد لـ 4 حَمير؟</a:t>
            </a:r>
            <a:endParaRPr lang="he-IL" sz="4800" dirty="0"/>
          </a:p>
        </p:txBody>
      </p:sp>
      <p:pic>
        <p:nvPicPr>
          <p:cNvPr id="5" name="Picture 2" descr="donkey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101" y="1844824"/>
            <a:ext cx="19050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onkey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47319"/>
            <a:ext cx="19050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onkey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984" y="1700808"/>
            <a:ext cx="19050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onkey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47318"/>
            <a:ext cx="1905000" cy="169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مستطيل 8"/>
          <p:cNvSpPr/>
          <p:nvPr/>
        </p:nvSpPr>
        <p:spPr>
          <a:xfrm>
            <a:off x="827583" y="3820816"/>
            <a:ext cx="7188803" cy="8905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 +  _____  +  _____+____ =______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دمعة 9"/>
          <p:cNvSpPr/>
          <p:nvPr/>
        </p:nvSpPr>
        <p:spPr>
          <a:xfrm>
            <a:off x="7166101" y="4634549"/>
            <a:ext cx="1700572" cy="1224136"/>
          </a:xfrm>
          <a:prstGeom prst="teardrop">
            <a:avLst>
              <a:gd name="adj" fmla="val 1170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تَمرين الضَّرب :</a:t>
            </a:r>
            <a:endParaRPr lang="he-IL" sz="2400" b="1" dirty="0"/>
          </a:p>
        </p:txBody>
      </p:sp>
      <p:sp>
        <p:nvSpPr>
          <p:cNvPr id="11" name="مستطيل مخدوش من كلا الطرفين 10"/>
          <p:cNvSpPr/>
          <p:nvPr/>
        </p:nvSpPr>
        <p:spPr>
          <a:xfrm>
            <a:off x="1653594" y="5064806"/>
            <a:ext cx="5512507" cy="1296144"/>
          </a:xfrm>
          <a:prstGeom prst="snip2Same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  =  _____ × _____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مستطيل 2"/>
          <p:cNvSpPr/>
          <p:nvPr/>
        </p:nvSpPr>
        <p:spPr>
          <a:xfrm>
            <a:off x="1437576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2915816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4499992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5614040" y="3657798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6838176" y="3657798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3968329" y="515719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2373680" y="515719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5902072" y="5169966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877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-635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سحابة 3"/>
          <p:cNvSpPr/>
          <p:nvPr/>
        </p:nvSpPr>
        <p:spPr>
          <a:xfrm>
            <a:off x="-36512" y="0"/>
            <a:ext cx="9252520" cy="7029400"/>
          </a:xfrm>
          <a:prstGeom prst="cloud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مستطيل مستدير الزوايا 2"/>
          <p:cNvSpPr/>
          <p:nvPr/>
        </p:nvSpPr>
        <p:spPr>
          <a:xfrm>
            <a:off x="1547664" y="260648"/>
            <a:ext cx="6912768" cy="194421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800" dirty="0" smtClean="0"/>
              <a:t>مع كُل طبّاخ سِكّين واحِد.</a:t>
            </a:r>
          </a:p>
          <a:p>
            <a:pPr algn="ctr"/>
            <a:r>
              <a:rPr lang="ar-SA" sz="4800" dirty="0" smtClean="0"/>
              <a:t>كَمْ سكينًا مَع 7 طَبّاخين؟</a:t>
            </a:r>
            <a:endParaRPr lang="he-IL" sz="4800" dirty="0"/>
          </a:p>
        </p:txBody>
      </p:sp>
      <p:pic>
        <p:nvPicPr>
          <p:cNvPr id="1026" name="Picture 2" descr="chef with a knife 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959506"/>
            <a:ext cx="1099939" cy="1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hef with a knife 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89" y="1959506"/>
            <a:ext cx="1099939" cy="1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hef with a knife 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62860"/>
            <a:ext cx="1099939" cy="1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hef with a knife 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869144"/>
            <a:ext cx="1099939" cy="1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hef with a knife 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598" y="1869144"/>
            <a:ext cx="1099939" cy="1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hef with a knife 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802" y="1904803"/>
            <a:ext cx="1099939" cy="1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hef with a knife   animation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741" y="1869144"/>
            <a:ext cx="1099939" cy="13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مستطيل 10"/>
          <p:cNvSpPr/>
          <p:nvPr/>
        </p:nvSpPr>
        <p:spPr>
          <a:xfrm>
            <a:off x="827583" y="3820816"/>
            <a:ext cx="7188803" cy="8905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 +  __  +  __ + __ + __ + __ + __ =____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دمعة 11"/>
          <p:cNvSpPr/>
          <p:nvPr/>
        </p:nvSpPr>
        <p:spPr>
          <a:xfrm>
            <a:off x="7166101" y="4634549"/>
            <a:ext cx="1700572" cy="1224136"/>
          </a:xfrm>
          <a:prstGeom prst="teardrop">
            <a:avLst>
              <a:gd name="adj" fmla="val 1170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تَمرين الضَّرب :</a:t>
            </a:r>
            <a:endParaRPr lang="he-IL" sz="2400" b="1" dirty="0"/>
          </a:p>
        </p:txBody>
      </p:sp>
      <p:sp>
        <p:nvSpPr>
          <p:cNvPr id="13" name="مستطيل مخدوش من كلا الطرفين 12"/>
          <p:cNvSpPr/>
          <p:nvPr/>
        </p:nvSpPr>
        <p:spPr>
          <a:xfrm>
            <a:off x="1653594" y="5064806"/>
            <a:ext cx="5512507" cy="1296144"/>
          </a:xfrm>
          <a:prstGeom prst="snip2Same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  =  _____ × _____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1907704" y="3657798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1043608" y="3657798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6118096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5326008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4499992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3707904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2877736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6982192" y="3645024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5940152" y="515719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مستطيل 22"/>
          <p:cNvSpPr/>
          <p:nvPr/>
        </p:nvSpPr>
        <p:spPr>
          <a:xfrm>
            <a:off x="4029864" y="5169966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مستطيل 23"/>
          <p:cNvSpPr/>
          <p:nvPr/>
        </p:nvSpPr>
        <p:spPr>
          <a:xfrm>
            <a:off x="2339752" y="5157192"/>
            <a:ext cx="54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126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زاوية مطوية 3"/>
          <p:cNvSpPr/>
          <p:nvPr/>
        </p:nvSpPr>
        <p:spPr>
          <a:xfrm>
            <a:off x="107504" y="116632"/>
            <a:ext cx="8928992" cy="6624736"/>
          </a:xfrm>
          <a:prstGeom prst="foldedCorner">
            <a:avLst/>
          </a:prstGeom>
          <a:solidFill>
            <a:srgbClr val="F6169B">
              <a:alpha val="1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مستطيل 1"/>
          <p:cNvSpPr/>
          <p:nvPr/>
        </p:nvSpPr>
        <p:spPr>
          <a:xfrm>
            <a:off x="1907704" y="260648"/>
            <a:ext cx="6768752" cy="14401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 smtClean="0"/>
              <a:t>يَأْكًلُ كُل أَرْنَب 5 جَزَرات.</a:t>
            </a:r>
          </a:p>
          <a:p>
            <a:pPr algn="ctr"/>
            <a:r>
              <a:rPr lang="ar-SA" sz="3600" dirty="0" smtClean="0"/>
              <a:t>كَمْ جَزَرَة يَأْكُل 3أرانَب؟</a:t>
            </a:r>
            <a:endParaRPr lang="he-IL" sz="3600" dirty="0"/>
          </a:p>
        </p:txBody>
      </p:sp>
      <p:pic>
        <p:nvPicPr>
          <p:cNvPr id="1026" name="Picture 2" descr="http://heathersanimations.com/rabbits/hase25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76056" y="1954363"/>
            <a:ext cx="1800200" cy="121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heathersanimations.com/rabbits/hase25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37565" y="1954364"/>
            <a:ext cx="1800200" cy="121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heathersanimations.com/rabbits/hase25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7604" y="1988840"/>
            <a:ext cx="1800200" cy="1210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دمعة 6"/>
          <p:cNvSpPr/>
          <p:nvPr/>
        </p:nvSpPr>
        <p:spPr>
          <a:xfrm>
            <a:off x="6156176" y="4385033"/>
            <a:ext cx="1700572" cy="1224136"/>
          </a:xfrm>
          <a:prstGeom prst="teardrop">
            <a:avLst>
              <a:gd name="adj" fmla="val 11707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400" b="1" dirty="0" smtClean="0"/>
              <a:t>تَمرين الضَّرب :</a:t>
            </a:r>
            <a:endParaRPr lang="he-IL" sz="2400" b="1" dirty="0"/>
          </a:p>
        </p:txBody>
      </p:sp>
      <p:sp>
        <p:nvSpPr>
          <p:cNvPr id="8" name="مستطيل مخدوش من كلا الطرفين 7"/>
          <p:cNvSpPr/>
          <p:nvPr/>
        </p:nvSpPr>
        <p:spPr>
          <a:xfrm>
            <a:off x="643669" y="4815290"/>
            <a:ext cx="5512507" cy="1296144"/>
          </a:xfrm>
          <a:prstGeom prst="snip2Same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  =  _____ × _____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" name="مجموعة 2"/>
          <p:cNvGrpSpPr/>
          <p:nvPr/>
        </p:nvGrpSpPr>
        <p:grpSpPr>
          <a:xfrm>
            <a:off x="940109" y="2717168"/>
            <a:ext cx="1912808" cy="946886"/>
            <a:chOff x="940109" y="2717168"/>
            <a:chExt cx="1912808" cy="946886"/>
          </a:xfrm>
        </p:grpSpPr>
        <p:pic>
          <p:nvPicPr>
            <p:cNvPr id="1028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3233">
              <a:off x="2414767" y="2717170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62088">
              <a:off x="940109" y="2751645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20791">
              <a:off x="1402136" y="2768703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8416">
              <a:off x="1745942" y="2768703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3233">
              <a:off x="2070484" y="2717168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مجموعة 14"/>
          <p:cNvGrpSpPr/>
          <p:nvPr/>
        </p:nvGrpSpPr>
        <p:grpSpPr>
          <a:xfrm>
            <a:off x="3037565" y="2753444"/>
            <a:ext cx="1912808" cy="946886"/>
            <a:chOff x="940109" y="2717168"/>
            <a:chExt cx="1912808" cy="946886"/>
          </a:xfrm>
        </p:grpSpPr>
        <p:pic>
          <p:nvPicPr>
            <p:cNvPr id="16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3233">
              <a:off x="2414767" y="2717170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62088">
              <a:off x="940109" y="2751645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20791">
              <a:off x="1402136" y="2768703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8416">
              <a:off x="1745942" y="2768703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3233">
              <a:off x="2070484" y="2717168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مجموعة 20"/>
          <p:cNvGrpSpPr/>
          <p:nvPr/>
        </p:nvGrpSpPr>
        <p:grpSpPr>
          <a:xfrm>
            <a:off x="5292080" y="2663421"/>
            <a:ext cx="1912808" cy="946886"/>
            <a:chOff x="940109" y="2717168"/>
            <a:chExt cx="1912808" cy="946886"/>
          </a:xfrm>
        </p:grpSpPr>
        <p:pic>
          <p:nvPicPr>
            <p:cNvPr id="22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3233">
              <a:off x="2414767" y="2717170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62088">
              <a:off x="940109" y="2751645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620791">
              <a:off x="1402136" y="2768703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38416">
              <a:off x="1745942" y="2768703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4" descr="http://heathersanimations.com/food/Carrot.gif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73233">
              <a:off x="2070484" y="2717168"/>
              <a:ext cx="438150" cy="8953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مستطيل 8"/>
          <p:cNvSpPr/>
          <p:nvPr/>
        </p:nvSpPr>
        <p:spPr>
          <a:xfrm>
            <a:off x="1259632" y="4881934"/>
            <a:ext cx="575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2988089" y="4869160"/>
            <a:ext cx="5757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مستطيل 28"/>
          <p:cNvSpPr/>
          <p:nvPr/>
        </p:nvSpPr>
        <p:spPr>
          <a:xfrm>
            <a:off x="4664731" y="4869160"/>
            <a:ext cx="9669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  <a:endParaRPr lang="ar-SA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37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توازي أضلاع 3"/>
          <p:cNvSpPr/>
          <p:nvPr/>
        </p:nvSpPr>
        <p:spPr>
          <a:xfrm>
            <a:off x="-242879" y="125760"/>
            <a:ext cx="9396536" cy="6624736"/>
          </a:xfrm>
          <a:prstGeom prst="parallelogram">
            <a:avLst/>
          </a:prstGeom>
          <a:solidFill>
            <a:schemeClr val="lt1">
              <a:alpha val="83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عنوان 1"/>
          <p:cNvSpPr>
            <a:spLocks noGrp="1"/>
          </p:cNvSpPr>
          <p:nvPr>
            <p:ph type="title"/>
          </p:nvPr>
        </p:nvSpPr>
        <p:spPr>
          <a:xfrm>
            <a:off x="4211960" y="188640"/>
            <a:ext cx="4762872" cy="1143000"/>
          </a:xfrm>
        </p:spPr>
        <p:txBody>
          <a:bodyPr>
            <a:normAutofit/>
          </a:bodyPr>
          <a:lstStyle/>
          <a:p>
            <a:r>
              <a:rPr lang="ar-S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حُل في الدَّفْتَر:</a:t>
            </a:r>
            <a:endParaRPr lang="he-IL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063350" y="1772816"/>
            <a:ext cx="2716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 3 × 4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1043608" y="2577678"/>
            <a:ext cx="2716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 2 × 7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1063350" y="3297758"/>
            <a:ext cx="2716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 1 × 5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1063350" y="4017838"/>
            <a:ext cx="2716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 3 × 2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063350" y="4593902"/>
            <a:ext cx="2716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= 5 × 4</a:t>
            </a:r>
            <a:endParaRPr lang="ar-SA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3" name="مستطيل ذو زوايا قطرية مخدوشة 12"/>
          <p:cNvSpPr/>
          <p:nvPr/>
        </p:nvSpPr>
        <p:spPr>
          <a:xfrm>
            <a:off x="3680499" y="1916832"/>
            <a:ext cx="891501" cy="504056"/>
          </a:xfrm>
          <a:prstGeom prst="snip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مستطيل ذو زوايا قطرية مخدوشة 13"/>
          <p:cNvSpPr/>
          <p:nvPr/>
        </p:nvSpPr>
        <p:spPr>
          <a:xfrm>
            <a:off x="3680499" y="2708920"/>
            <a:ext cx="891501" cy="504056"/>
          </a:xfrm>
          <a:prstGeom prst="snip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مستطيل ذو زوايا قطرية مخدوشة 14"/>
          <p:cNvSpPr/>
          <p:nvPr/>
        </p:nvSpPr>
        <p:spPr>
          <a:xfrm>
            <a:off x="3707904" y="3429000"/>
            <a:ext cx="891501" cy="504056"/>
          </a:xfrm>
          <a:prstGeom prst="snip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مستطيل ذو زوايا قطرية مخدوشة 15"/>
          <p:cNvSpPr/>
          <p:nvPr/>
        </p:nvSpPr>
        <p:spPr>
          <a:xfrm>
            <a:off x="3680499" y="4149080"/>
            <a:ext cx="891501" cy="504056"/>
          </a:xfrm>
          <a:prstGeom prst="snip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مستطيل ذو زوايا قطرية مخدوشة 16"/>
          <p:cNvSpPr/>
          <p:nvPr/>
        </p:nvSpPr>
        <p:spPr>
          <a:xfrm>
            <a:off x="3707904" y="4869160"/>
            <a:ext cx="891501" cy="504056"/>
          </a:xfrm>
          <a:prstGeom prst="snip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aphicFrame>
        <p:nvGraphicFramePr>
          <p:cNvPr id="20" name="جدول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4990570"/>
              </p:ext>
            </p:extLst>
          </p:nvPr>
        </p:nvGraphicFramePr>
        <p:xfrm>
          <a:off x="4572000" y="1258416"/>
          <a:ext cx="3528390" cy="4114800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705678"/>
                <a:gridCol w="705678"/>
                <a:gridCol w="705678"/>
                <a:gridCol w="705678"/>
                <a:gridCol w="705678"/>
              </a:tblGrid>
              <a:tr h="665232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u="none" strike="noStrike" kern="1200" cap="none" spc="0" normalizeH="0" baseline="0" noProof="0" dirty="0" smtClean="0">
                        <a:ln>
                          <a:noFill/>
                        </a:ln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</a:endParaRPr>
                    </a:p>
                    <a:p>
                      <a:pPr rtl="1"/>
                      <a:endParaRPr lang="he-IL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58911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8911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8911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8911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58911"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dirty="0" smtClean="0"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he-IL" sz="36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3600" u="none" strike="noStrike" kern="1200" cap="none" spc="0" normalizeH="0" baseline="0" noProof="0" dirty="0" smtClean="0">
                          <a:ln>
                            <a:noFill/>
                          </a:ln>
                          <a:effectLst>
                            <a:glow rad="228600">
                              <a:schemeClr val="accent1">
                                <a:satMod val="175000"/>
                                <a:alpha val="40000"/>
                              </a:schemeClr>
                            </a:glow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</a:rPr>
                        <a:t>.</a:t>
                      </a:r>
                      <a:endParaRPr kumimoji="0" lang="he-IL" sz="3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>
                          <a:glow rad="228600">
                            <a:schemeClr val="accent1">
                              <a:satMod val="175000"/>
                              <a:alpha val="40000"/>
                            </a:schemeClr>
                          </a:glow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35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198</Words>
  <Application>Microsoft Office PowerPoint</Application>
  <PresentationFormat>عرض على الشاشة (3:4)‏</PresentationFormat>
  <Paragraphs>94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2</vt:i4>
      </vt:variant>
      <vt:variant>
        <vt:lpstr>عناوين الشرائح</vt:lpstr>
      </vt:variant>
      <vt:variant>
        <vt:i4>8</vt:i4>
      </vt:variant>
    </vt:vector>
  </HeadingPairs>
  <TitlesOfParts>
    <vt:vector size="10" baseType="lpstr">
      <vt:lpstr>نسق Office</vt:lpstr>
      <vt:lpstr>1_نسق Office</vt:lpstr>
      <vt:lpstr>عَمَلِيَّةُ الضَّرْب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حُل في الدَّفْتَر: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الضَّرب</dc:title>
  <dc:creator>Arabic</dc:creator>
  <cp:lastModifiedBy>Arabic</cp:lastModifiedBy>
  <cp:revision>18</cp:revision>
  <dcterms:created xsi:type="dcterms:W3CDTF">2013-05-11T17:53:07Z</dcterms:created>
  <dcterms:modified xsi:type="dcterms:W3CDTF">2013-05-14T07:24:16Z</dcterms:modified>
</cp:coreProperties>
</file>